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handoutMasterIdLst>
    <p:handoutMasterId r:id="rId24"/>
  </p:handoutMasterIdLst>
  <p:sldIdLst>
    <p:sldId id="314" r:id="rId3"/>
    <p:sldId id="313" r:id="rId4"/>
    <p:sldId id="312" r:id="rId5"/>
    <p:sldId id="279" r:id="rId6"/>
    <p:sldId id="311" r:id="rId7"/>
    <p:sldId id="310" r:id="rId8"/>
    <p:sldId id="309" r:id="rId9"/>
    <p:sldId id="308" r:id="rId10"/>
    <p:sldId id="307" r:id="rId11"/>
    <p:sldId id="284" r:id="rId12"/>
    <p:sldId id="305" r:id="rId13"/>
    <p:sldId id="306" r:id="rId14"/>
    <p:sldId id="280" r:id="rId15"/>
    <p:sldId id="281" r:id="rId16"/>
    <p:sldId id="285" r:id="rId17"/>
    <p:sldId id="286" r:id="rId18"/>
    <p:sldId id="282" r:id="rId19"/>
    <p:sldId id="287" r:id="rId20"/>
    <p:sldId id="283" r:id="rId21"/>
    <p:sldId id="288"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2D228A-9430-43CE-81F7-2DFB2B540B0E}"/>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(281)</a:t>
            </a:r>
          </a:p>
        </p:txBody>
      </p:sp>
      <p:sp>
        <p:nvSpPr>
          <p:cNvPr id="3" name="Date Placeholder 2">
            <a:extLst>
              <a:ext uri="{FF2B5EF4-FFF2-40B4-BE49-F238E27FC236}">
                <a16:creationId xmlns:a16="http://schemas.microsoft.com/office/drawing/2014/main" id="{44352E33-C682-4741-93DD-208665A3203C}"/>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10/20/2021 pm</a:t>
            </a:r>
          </a:p>
        </p:txBody>
      </p:sp>
      <p:sp>
        <p:nvSpPr>
          <p:cNvPr id="4" name="Footer Placeholder 3">
            <a:extLst>
              <a:ext uri="{FF2B5EF4-FFF2-40B4-BE49-F238E27FC236}">
                <a16:creationId xmlns:a16="http://schemas.microsoft.com/office/drawing/2014/main" id="{1168A6BA-A389-4089-8CF6-5C47DAC3C7EA}"/>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F50B979-77C1-47CD-BB1B-8897DED906C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2B21C49E-3179-4CA9-BED6-311CDD96429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781472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(281)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10/20/2021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0100F1D-F60C-4C11-ACBC-872E648F2F3E}" type="slidenum">
              <a:rPr lang="en-US" smtClean="0"/>
              <a:t>‹#›</a:t>
            </a:fld>
            <a:endParaRPr lang="en-US"/>
          </a:p>
        </p:txBody>
      </p:sp>
    </p:spTree>
    <p:extLst>
      <p:ext uri="{BB962C8B-B14F-4D97-AF65-F5344CB8AC3E}">
        <p14:creationId xmlns:p14="http://schemas.microsoft.com/office/powerpoint/2010/main" val="112815908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fld id="{70100F1D-F60C-4C11-ACBC-872E648F2F3E}" type="slidenum">
              <a:rPr lang="en-US" smtClean="0"/>
              <a:t>14</a:t>
            </a:fld>
            <a:endParaRPr lang="en-US"/>
          </a:p>
        </p:txBody>
      </p:sp>
      <p:sp>
        <p:nvSpPr>
          <p:cNvPr id="5" name="Date Placeholder 4">
            <a:extLst>
              <a:ext uri="{FF2B5EF4-FFF2-40B4-BE49-F238E27FC236}">
                <a16:creationId xmlns:a16="http://schemas.microsoft.com/office/drawing/2014/main" id="{34913184-101C-485B-BC4E-B1DFBFEF88B8}"/>
              </a:ext>
            </a:extLst>
          </p:cNvPr>
          <p:cNvSpPr>
            <a:spLocks noGrp="1"/>
          </p:cNvSpPr>
          <p:nvPr>
            <p:ph type="dt" idx="1"/>
          </p:nvPr>
        </p:nvSpPr>
        <p:spPr/>
        <p:txBody>
          <a:bodyPr/>
          <a:lstStyle/>
          <a:p>
            <a:r>
              <a:rPr lang="en-US"/>
              <a:t>10/20/2021 pm</a:t>
            </a:r>
          </a:p>
        </p:txBody>
      </p:sp>
      <p:sp>
        <p:nvSpPr>
          <p:cNvPr id="6" name="Footer Placeholder 5">
            <a:extLst>
              <a:ext uri="{FF2B5EF4-FFF2-40B4-BE49-F238E27FC236}">
                <a16:creationId xmlns:a16="http://schemas.microsoft.com/office/drawing/2014/main" id="{CA8A0A55-4A7C-42F0-B319-809D46147F2C}"/>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26FEF782-8C7A-4EBD-B52A-20C29D766287}"/>
              </a:ext>
            </a:extLst>
          </p:cNvPr>
          <p:cNvSpPr>
            <a:spLocks noGrp="1"/>
          </p:cNvSpPr>
          <p:nvPr>
            <p:ph type="hdr" sz="quarter"/>
          </p:nvPr>
        </p:nvSpPr>
        <p:spPr/>
        <p:txBody>
          <a:bodyPr/>
          <a:lstStyle/>
          <a:p>
            <a:r>
              <a:rPr lang="en-US"/>
              <a:t>Class – The Life Of Christ (281)</a:t>
            </a:r>
          </a:p>
        </p:txBody>
      </p:sp>
    </p:spTree>
    <p:extLst>
      <p:ext uri="{BB962C8B-B14F-4D97-AF65-F5344CB8AC3E}">
        <p14:creationId xmlns:p14="http://schemas.microsoft.com/office/powerpoint/2010/main" val="2654011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fld id="{70100F1D-F60C-4C11-ACBC-872E648F2F3E}" type="slidenum">
              <a:rPr lang="en-US" smtClean="0"/>
              <a:t>15</a:t>
            </a:fld>
            <a:endParaRPr lang="en-US"/>
          </a:p>
        </p:txBody>
      </p:sp>
      <p:sp>
        <p:nvSpPr>
          <p:cNvPr id="5" name="Date Placeholder 4">
            <a:extLst>
              <a:ext uri="{FF2B5EF4-FFF2-40B4-BE49-F238E27FC236}">
                <a16:creationId xmlns:a16="http://schemas.microsoft.com/office/drawing/2014/main" id="{D1620D6D-50B8-4C53-BAE1-1732C4CD0A56}"/>
              </a:ext>
            </a:extLst>
          </p:cNvPr>
          <p:cNvSpPr>
            <a:spLocks noGrp="1"/>
          </p:cNvSpPr>
          <p:nvPr>
            <p:ph type="dt" idx="1"/>
          </p:nvPr>
        </p:nvSpPr>
        <p:spPr/>
        <p:txBody>
          <a:bodyPr/>
          <a:lstStyle/>
          <a:p>
            <a:r>
              <a:rPr lang="en-US"/>
              <a:t>10/20/2021 pm</a:t>
            </a:r>
          </a:p>
        </p:txBody>
      </p:sp>
      <p:sp>
        <p:nvSpPr>
          <p:cNvPr id="6" name="Footer Placeholder 5">
            <a:extLst>
              <a:ext uri="{FF2B5EF4-FFF2-40B4-BE49-F238E27FC236}">
                <a16:creationId xmlns:a16="http://schemas.microsoft.com/office/drawing/2014/main" id="{5E80F9A9-2D34-43EB-AF21-4C9F304A581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73EBAE05-AE1D-4EA6-944E-DEF10012AC08}"/>
              </a:ext>
            </a:extLst>
          </p:cNvPr>
          <p:cNvSpPr>
            <a:spLocks noGrp="1"/>
          </p:cNvSpPr>
          <p:nvPr>
            <p:ph type="hdr" sz="quarter"/>
          </p:nvPr>
        </p:nvSpPr>
        <p:spPr/>
        <p:txBody>
          <a:bodyPr/>
          <a:lstStyle/>
          <a:p>
            <a:r>
              <a:rPr lang="en-US"/>
              <a:t>Class – The Life Of Christ (281)</a:t>
            </a:r>
          </a:p>
        </p:txBody>
      </p:sp>
    </p:spTree>
    <p:extLst>
      <p:ext uri="{BB962C8B-B14F-4D97-AF65-F5344CB8AC3E}">
        <p14:creationId xmlns:p14="http://schemas.microsoft.com/office/powerpoint/2010/main" val="95547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fld id="{70100F1D-F60C-4C11-ACBC-872E648F2F3E}" type="slidenum">
              <a:rPr lang="en-US" smtClean="0"/>
              <a:t>16</a:t>
            </a:fld>
            <a:endParaRPr lang="en-US"/>
          </a:p>
        </p:txBody>
      </p:sp>
      <p:sp>
        <p:nvSpPr>
          <p:cNvPr id="5" name="Date Placeholder 4">
            <a:extLst>
              <a:ext uri="{FF2B5EF4-FFF2-40B4-BE49-F238E27FC236}">
                <a16:creationId xmlns:a16="http://schemas.microsoft.com/office/drawing/2014/main" id="{52B17556-FA82-41E5-8650-8433DFAEB5FA}"/>
              </a:ext>
            </a:extLst>
          </p:cNvPr>
          <p:cNvSpPr>
            <a:spLocks noGrp="1"/>
          </p:cNvSpPr>
          <p:nvPr>
            <p:ph type="dt" idx="1"/>
          </p:nvPr>
        </p:nvSpPr>
        <p:spPr/>
        <p:txBody>
          <a:bodyPr/>
          <a:lstStyle/>
          <a:p>
            <a:r>
              <a:rPr lang="en-US"/>
              <a:t>10/20/2021 pm</a:t>
            </a:r>
          </a:p>
        </p:txBody>
      </p:sp>
      <p:sp>
        <p:nvSpPr>
          <p:cNvPr id="6" name="Footer Placeholder 5">
            <a:extLst>
              <a:ext uri="{FF2B5EF4-FFF2-40B4-BE49-F238E27FC236}">
                <a16:creationId xmlns:a16="http://schemas.microsoft.com/office/drawing/2014/main" id="{EDD4506F-9EDA-4B78-8833-884E60080094}"/>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04E9A57F-4545-410A-B95C-847700F07F65}"/>
              </a:ext>
            </a:extLst>
          </p:cNvPr>
          <p:cNvSpPr>
            <a:spLocks noGrp="1"/>
          </p:cNvSpPr>
          <p:nvPr>
            <p:ph type="hdr" sz="quarter"/>
          </p:nvPr>
        </p:nvSpPr>
        <p:spPr/>
        <p:txBody>
          <a:bodyPr/>
          <a:lstStyle/>
          <a:p>
            <a:r>
              <a:rPr lang="en-US"/>
              <a:t>Class – The Life Of Christ (281)</a:t>
            </a:r>
          </a:p>
        </p:txBody>
      </p:sp>
    </p:spTree>
    <p:extLst>
      <p:ext uri="{BB962C8B-B14F-4D97-AF65-F5344CB8AC3E}">
        <p14:creationId xmlns:p14="http://schemas.microsoft.com/office/powerpoint/2010/main" val="2717462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241A1BFB-95D9-41DA-A621-4A471B466F1A}" type="datetime1">
              <a:rPr lang="en-US" smtClean="0"/>
              <a:t>10/29/2021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951F227-E1D8-443B-A186-C40DF9C0D22F}"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extLst>
      <p:ext uri="{BB962C8B-B14F-4D97-AF65-F5344CB8AC3E}">
        <p14:creationId xmlns:p14="http://schemas.microsoft.com/office/powerpoint/2010/main" val="9212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80422A1-C9B2-4C50-8966-439F8856C74D}"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441465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8A6944-FEF1-4525-9D32-4FD05524128F}"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327857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41A1BFB-95D9-41DA-A621-4A471B466F1A}" type="datetime1">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525148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42F22-309E-4E2B-B9EB-6ADE47EC3DCE}"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655274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0CC8AA-70BC-48AB-9BA2-E78B4B082A8A}"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82366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4667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1962754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CA57D1-5211-4B82-948C-BF85FAC50B2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688268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C3A8-0516-41F2-AF45-C68129C339A1}" type="datetime1">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408955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2A14D63-933F-47E6-B249-CA5E92A76DDE}"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474675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C42F22-309E-4E2B-B9EB-6ADE47EC3DCE}"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6020181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996575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13455463"/>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28148753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13301050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28178676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69325206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1850618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5653838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73228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7"/>
            <a:ext cx="762000" cy="365125"/>
          </a:xfrm>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5062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2"/>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364799-2C8C-4578-A3C7-47B9C928B857}"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90103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3"/>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535113"/>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2"/>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2362202"/>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E81DD25-693A-4C48-9608-CF199190EA06}" type="datetime1">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93041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9CA57D1-5211-4B82-948C-BF85FAC50B2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28567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C3A8-0516-41F2-AF45-C68129C339A1}" type="datetime1">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06377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1524002"/>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2A14D63-933F-47E6-B249-CA5E92A76DDE}"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828239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206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7"/>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080681D-6C6E-4E80-B10F-B09E3AD1D10C}" type="datetime1">
              <a:rPr lang="en-US" smtClean="0"/>
              <a:t>10/29/2021</a:t>
            </a:fld>
            <a:endParaRPr lang="en-US"/>
          </a:p>
        </p:txBody>
      </p:sp>
      <p:sp>
        <p:nvSpPr>
          <p:cNvPr id="3" name="Footer Placeholder 2"/>
          <p:cNvSpPr>
            <a:spLocks noGrp="1"/>
          </p:cNvSpPr>
          <p:nvPr>
            <p:ph type="ftr" sz="quarter" idx="3"/>
          </p:nvPr>
        </p:nvSpPr>
        <p:spPr>
          <a:xfrm>
            <a:off x="3124200" y="6416677"/>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7"/>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11835647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9080681D-6C6E-4E80-B10F-B09E3AD1D10C}" type="datetime1">
              <a:rPr lang="en-US" smtClean="0"/>
              <a:t>10/29/2021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353637735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ransition spd="slow">
    <p:fade thruBlk="1"/>
  </p:transition>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723073"/>
            <a:ext cx="8229600" cy="1477328"/>
          </a:xfrm>
        </p:spPr>
        <p:txBody>
          <a:bodyPr>
            <a:spAutoFit/>
          </a:bodyPr>
          <a:lstStyle/>
          <a:p>
            <a:r>
              <a:rPr lang="en-US" cap="none" dirty="0">
                <a:solidFill>
                  <a:schemeClr val="tx1"/>
                </a:solidFill>
              </a:rPr>
              <a:t>LESSON 16: The Rich Man And Lazarus</a:t>
            </a:r>
          </a:p>
        </p:txBody>
      </p:sp>
      <p:sp>
        <p:nvSpPr>
          <p:cNvPr id="3" name="Subtitle 2"/>
          <p:cNvSpPr>
            <a:spLocks noGrp="1"/>
          </p:cNvSpPr>
          <p:nvPr>
            <p:ph type="subTitle" idx="1"/>
          </p:nvPr>
        </p:nvSpPr>
        <p:spPr>
          <a:xfrm>
            <a:off x="1371600" y="3331698"/>
            <a:ext cx="6400800" cy="1224951"/>
          </a:xfrm>
        </p:spPr>
        <p:txBody>
          <a:bodyPr>
            <a:spAutoFit/>
          </a:bodyPr>
          <a:lstStyle/>
          <a:p>
            <a:r>
              <a:rPr lang="en-US" sz="4000" dirty="0"/>
              <a:t>Luke 16:19-31</a:t>
            </a:r>
          </a:p>
          <a:p>
            <a:r>
              <a:rPr lang="en-US" dirty="0"/>
              <a:t>October 20, 2021</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41380"/>
          </a:xfrm>
        </p:spPr>
        <p:txBody>
          <a:bodyPr>
            <a:spAutoFit/>
          </a:bodyPr>
          <a:lstStyle/>
          <a:p>
            <a:pPr>
              <a:buNone/>
            </a:pPr>
            <a:r>
              <a:rPr lang="en-US" sz="3600" u="sng" dirty="0"/>
              <a:t>Worldly possessions no good after death</a:t>
            </a:r>
            <a:r>
              <a:rPr lang="en-US" sz="3600" dirty="0"/>
              <a:t>. Luke 16:25</a:t>
            </a:r>
          </a:p>
          <a:p>
            <a:pPr>
              <a:buNone/>
            </a:pPr>
            <a:endParaRPr lang="en-US" sz="3200" dirty="0"/>
          </a:p>
          <a:p>
            <a:r>
              <a:rPr lang="en-US" sz="3200" dirty="0"/>
              <a:t>Possessions left behind for the living. </a:t>
            </a:r>
            <a:br>
              <a:rPr lang="en-US" sz="3200" dirty="0"/>
            </a:br>
            <a:r>
              <a:rPr lang="en-US" sz="3200" dirty="0"/>
              <a:t>Luke 16:19-21; cf. Luke 12:13ff</a:t>
            </a:r>
          </a:p>
          <a:p>
            <a:r>
              <a:rPr lang="en-US" sz="3200" dirty="0"/>
              <a:t>No profit to riches without God. </a:t>
            </a:r>
            <a:br>
              <a:rPr lang="en-US" sz="3200" dirty="0"/>
            </a:br>
            <a:r>
              <a:rPr lang="en-US" sz="3200" dirty="0"/>
              <a:t>Matthew 16:26</a:t>
            </a:r>
          </a:p>
          <a:p>
            <a:r>
              <a:rPr lang="en-US" sz="3200" dirty="0"/>
              <a:t>One may be poor, yet rich in faith. </a:t>
            </a:r>
            <a:br>
              <a:rPr lang="en-US" sz="3200" dirty="0"/>
            </a:br>
            <a:r>
              <a:rPr lang="en-US" sz="3200" dirty="0"/>
              <a:t>James 2:5</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52746"/>
            <a:ext cx="8839200" cy="5447645"/>
          </a:xfrm>
        </p:spPr>
        <p:txBody>
          <a:bodyPr wrap="square">
            <a:spAutoFit/>
          </a:bodyPr>
          <a:lstStyle/>
          <a:p>
            <a:pPr marL="880110" indent="-742950">
              <a:spcBef>
                <a:spcPts val="0"/>
              </a:spcBef>
              <a:buNone/>
            </a:pPr>
            <a:r>
              <a:rPr lang="en-US" sz="3600" u="sng" dirty="0"/>
              <a:t>Sin has consequences</a:t>
            </a:r>
            <a:r>
              <a:rPr lang="en-US" sz="3600" dirty="0"/>
              <a:t>. Luke 16:23-25, 28 </a:t>
            </a:r>
          </a:p>
          <a:p>
            <a:pPr marL="880110" indent="-742950">
              <a:spcBef>
                <a:spcPts val="0"/>
              </a:spcBef>
              <a:buNone/>
            </a:pPr>
            <a:r>
              <a:rPr lang="en-US" sz="3600" i="1" dirty="0"/>
              <a:t>	1. “being in torments”</a:t>
            </a:r>
            <a:r>
              <a:rPr lang="en-US" sz="3600" dirty="0"/>
              <a:t> - 23a</a:t>
            </a:r>
          </a:p>
          <a:p>
            <a:pPr marL="880110" indent="-742950">
              <a:spcBef>
                <a:spcPts val="0"/>
              </a:spcBef>
              <a:buNone/>
            </a:pPr>
            <a:r>
              <a:rPr lang="en-US" sz="3600" i="1" dirty="0"/>
              <a:t>	2. “I am in anguish in this flame”</a:t>
            </a:r>
            <a:r>
              <a:rPr lang="en-US" sz="3600" dirty="0"/>
              <a:t> - 24c</a:t>
            </a:r>
          </a:p>
          <a:p>
            <a:pPr marL="880110" indent="-742950">
              <a:spcBef>
                <a:spcPts val="0"/>
              </a:spcBef>
              <a:buNone/>
            </a:pPr>
            <a:r>
              <a:rPr lang="en-US" sz="3600" i="1" dirty="0"/>
              <a:t>	3. “and thou art in anguish”</a:t>
            </a:r>
            <a:r>
              <a:rPr lang="en-US" sz="3600" dirty="0"/>
              <a:t> - 25c</a:t>
            </a:r>
          </a:p>
          <a:p>
            <a:pPr marL="1546225" indent="-688975">
              <a:spcBef>
                <a:spcPts val="0"/>
              </a:spcBef>
              <a:buNone/>
            </a:pPr>
            <a:r>
              <a:rPr lang="en-US" sz="3600" i="1" dirty="0"/>
              <a:t>4. “lest they also come into this place of torment”</a:t>
            </a:r>
            <a:r>
              <a:rPr lang="en-US" sz="3600" dirty="0"/>
              <a:t> - 28b</a:t>
            </a:r>
            <a:br>
              <a:rPr lang="en-US" sz="3600" dirty="0"/>
            </a:br>
            <a:endParaRPr lang="en-US" sz="3600" dirty="0"/>
          </a:p>
          <a:p>
            <a:pPr marL="880110" indent="-742950">
              <a:spcBef>
                <a:spcPts val="0"/>
              </a:spcBef>
            </a:pPr>
            <a:r>
              <a:rPr lang="en-US" sz="3200" dirty="0"/>
              <a:t>We reap what we sow. Galatians 6:7-8</a:t>
            </a:r>
          </a:p>
          <a:p>
            <a:pPr marL="880110" indent="-742950">
              <a:spcBef>
                <a:spcPts val="0"/>
              </a:spcBef>
            </a:pPr>
            <a:r>
              <a:rPr lang="en-US" sz="3200" dirty="0"/>
              <a:t>God is not a respecter of persons. </a:t>
            </a:r>
            <a:br>
              <a:rPr lang="en-US" sz="3200" dirty="0"/>
            </a:br>
            <a:r>
              <a:rPr lang="en-US" sz="3200" dirty="0"/>
              <a:t>Romans 2:11</a:t>
            </a:r>
          </a:p>
        </p:txBody>
      </p:sp>
      <p:sp>
        <p:nvSpPr>
          <p:cNvPr id="5"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54779"/>
            <a:ext cx="8229600" cy="4401205"/>
          </a:xfrm>
        </p:spPr>
        <p:txBody>
          <a:bodyPr>
            <a:spAutoFit/>
          </a:bodyPr>
          <a:lstStyle/>
          <a:p>
            <a:pPr marL="514350" indent="-514350">
              <a:spcBef>
                <a:spcPts val="0"/>
              </a:spcBef>
              <a:buFont typeface="+mj-lt"/>
              <a:buAutoNum type="arabicPeriod"/>
            </a:pPr>
            <a:r>
              <a:rPr lang="en-US" sz="3500" dirty="0"/>
              <a:t>All must die.</a:t>
            </a:r>
          </a:p>
          <a:p>
            <a:pPr marL="514350" indent="-514350">
              <a:spcBef>
                <a:spcPts val="0"/>
              </a:spcBef>
              <a:buFont typeface="+mj-lt"/>
              <a:buAutoNum type="arabicPeriod"/>
            </a:pPr>
            <a:r>
              <a:rPr lang="en-US" sz="3500" dirty="0"/>
              <a:t>Eternal punishment is real.</a:t>
            </a:r>
          </a:p>
          <a:p>
            <a:pPr marL="514350" indent="-514350">
              <a:spcBef>
                <a:spcPts val="0"/>
              </a:spcBef>
              <a:buFont typeface="+mj-lt"/>
              <a:buAutoNum type="arabicPeriod"/>
            </a:pPr>
            <a:r>
              <a:rPr lang="en-US" sz="3500" dirty="0"/>
              <a:t>Too late to pray.</a:t>
            </a:r>
          </a:p>
          <a:p>
            <a:pPr marL="514350" indent="-514350">
              <a:spcBef>
                <a:spcPts val="0"/>
              </a:spcBef>
              <a:buFont typeface="+mj-lt"/>
              <a:buAutoNum type="arabicPeriod"/>
            </a:pPr>
            <a:r>
              <a:rPr lang="en-US" sz="3500" dirty="0"/>
              <a:t>No second chance.</a:t>
            </a:r>
          </a:p>
          <a:p>
            <a:pPr marL="514350" indent="-514350">
              <a:spcBef>
                <a:spcPts val="0"/>
              </a:spcBef>
              <a:buFont typeface="+mj-lt"/>
              <a:buAutoNum type="arabicPeriod"/>
            </a:pPr>
            <a:r>
              <a:rPr lang="en-US" sz="3500" dirty="0"/>
              <a:t>Word of God is true.</a:t>
            </a:r>
          </a:p>
          <a:p>
            <a:pPr marL="514350" indent="-514350">
              <a:spcBef>
                <a:spcPts val="0"/>
              </a:spcBef>
              <a:buFont typeface="+mj-lt"/>
              <a:buAutoNum type="arabicPeriod"/>
            </a:pPr>
            <a:r>
              <a:rPr lang="en-US" sz="3500" dirty="0"/>
              <a:t>Cannot warn others.</a:t>
            </a:r>
          </a:p>
          <a:p>
            <a:pPr marL="514350" indent="-514350">
              <a:spcBef>
                <a:spcPts val="0"/>
              </a:spcBef>
              <a:buFont typeface="+mj-lt"/>
              <a:buAutoNum type="arabicPeriod"/>
            </a:pPr>
            <a:r>
              <a:rPr lang="en-US" sz="3500" dirty="0"/>
              <a:t>Possessions no good after death.</a:t>
            </a:r>
          </a:p>
          <a:p>
            <a:pPr marL="514350" indent="-514350">
              <a:spcBef>
                <a:spcPts val="0"/>
              </a:spcBef>
              <a:buFont typeface="+mj-lt"/>
              <a:buAutoNum type="arabicPeriod"/>
            </a:pPr>
            <a:r>
              <a:rPr lang="en-US" sz="3500" dirty="0"/>
              <a:t>Sin has consequences.</a:t>
            </a:r>
          </a:p>
        </p:txBody>
      </p:sp>
      <p:sp>
        <p:nvSpPr>
          <p:cNvPr id="4" name="TextBox 3"/>
          <p:cNvSpPr txBox="1"/>
          <p:nvPr/>
        </p:nvSpPr>
        <p:spPr>
          <a:xfrm>
            <a:off x="0" y="5543988"/>
            <a:ext cx="9144000" cy="1323439"/>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Book Antiqua"/>
                <a:ea typeface="+mn-ea"/>
                <a:cs typeface="+mn-cs"/>
              </a:rPr>
              <a:t>Now is the time to prepare!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Book Antiqua"/>
                <a:ea typeface="+mn-ea"/>
                <a:cs typeface="+mn-cs"/>
              </a:rPr>
              <a:t>2 Corinthians 6:2</a:t>
            </a:r>
          </a:p>
        </p:txBody>
      </p:sp>
      <p:sp>
        <p:nvSpPr>
          <p:cNvPr id="5"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4679" y="700644"/>
            <a:ext cx="7305974" cy="1311128"/>
          </a:xfrm>
        </p:spPr>
        <p:txBody>
          <a:bodyPr>
            <a:spAutoFit/>
          </a:bodyPr>
          <a:lstStyle/>
          <a:p>
            <a:r>
              <a:rPr lang="en-US" sz="4400" cap="none" dirty="0">
                <a:solidFill>
                  <a:schemeClr val="tx1"/>
                </a:solidFill>
              </a:rPr>
              <a:t>LESSON 16: Concerning Offenses, </a:t>
            </a:r>
            <a:br>
              <a:rPr lang="en-US" sz="4400" cap="none" dirty="0">
                <a:solidFill>
                  <a:schemeClr val="tx1"/>
                </a:solidFill>
              </a:rPr>
            </a:br>
            <a:r>
              <a:rPr lang="en-US" sz="4400" cap="none" dirty="0">
                <a:solidFill>
                  <a:schemeClr val="tx1"/>
                </a:solidFill>
              </a:rPr>
              <a:t>Faith, and Service</a:t>
            </a:r>
          </a:p>
        </p:txBody>
      </p:sp>
      <p:sp>
        <p:nvSpPr>
          <p:cNvPr id="3" name="Subtitle 2"/>
          <p:cNvSpPr>
            <a:spLocks noGrp="1"/>
          </p:cNvSpPr>
          <p:nvPr>
            <p:ph type="subTitle" idx="1"/>
          </p:nvPr>
        </p:nvSpPr>
        <p:spPr>
          <a:xfrm>
            <a:off x="1657349" y="2729983"/>
            <a:ext cx="6858000" cy="1718419"/>
          </a:xfrm>
        </p:spPr>
        <p:txBody>
          <a:bodyPr>
            <a:spAutoFit/>
          </a:bodyPr>
          <a:lstStyle/>
          <a:p>
            <a:r>
              <a:rPr lang="en-US" sz="7000" dirty="0">
                <a:solidFill>
                  <a:schemeClr val="tx1"/>
                </a:solidFill>
              </a:rPr>
              <a:t>Luke 17:1-10</a:t>
            </a:r>
          </a:p>
          <a:p>
            <a:r>
              <a:rPr lang="en-US" sz="4000" dirty="0">
                <a:solidFill>
                  <a:schemeClr val="tx1"/>
                </a:solidFill>
              </a:rPr>
              <a:t>October 20, 2021</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extLst>
      <p:ext uri="{BB962C8B-B14F-4D97-AF65-F5344CB8AC3E}">
        <p14:creationId xmlns:p14="http://schemas.microsoft.com/office/powerpoint/2010/main" val="1334653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2" y="1690690"/>
            <a:ext cx="8692737" cy="4286302"/>
          </a:xfrm>
        </p:spPr>
        <p:txBody>
          <a:bodyPr>
            <a:spAutoFit/>
          </a:bodyPr>
          <a:lstStyle/>
          <a:p>
            <a:pPr marL="137160" indent="0">
              <a:buNone/>
            </a:pPr>
            <a:r>
              <a:rPr lang="en-US" sz="3200" dirty="0">
                <a:solidFill>
                  <a:schemeClr val="tx1"/>
                </a:solidFill>
              </a:rPr>
              <a:t>Luke 17:1, </a:t>
            </a:r>
            <a:r>
              <a:rPr lang="en-US" sz="3200" i="1" dirty="0">
                <a:solidFill>
                  <a:schemeClr val="tx1"/>
                </a:solidFill>
              </a:rPr>
              <a:t>”And he said unto his disciples, It is impossible but that occasions of </a:t>
            </a:r>
            <a:r>
              <a:rPr lang="en-US" sz="3200" i="1" u="sng" dirty="0">
                <a:solidFill>
                  <a:schemeClr val="tx1"/>
                </a:solidFill>
              </a:rPr>
              <a:t>stumbling</a:t>
            </a:r>
            <a:r>
              <a:rPr lang="en-US" sz="3200" i="1" dirty="0">
                <a:solidFill>
                  <a:schemeClr val="tx1"/>
                </a:solidFill>
              </a:rPr>
              <a:t> should come; but woe unto him, through whom they come!” </a:t>
            </a:r>
            <a:r>
              <a:rPr lang="en-US" sz="3200" dirty="0">
                <a:solidFill>
                  <a:schemeClr val="tx1"/>
                </a:solidFill>
              </a:rPr>
              <a:t>cf. Matthew 18:5-7</a:t>
            </a:r>
          </a:p>
          <a:p>
            <a:pPr marL="137160" indent="0">
              <a:buNone/>
            </a:pPr>
            <a:endParaRPr lang="en-US" sz="3200" i="1" dirty="0">
              <a:solidFill>
                <a:schemeClr val="tx1"/>
              </a:solidFill>
            </a:endParaRPr>
          </a:p>
          <a:p>
            <a:r>
              <a:rPr lang="en-US" sz="3200" i="1" dirty="0" err="1">
                <a:solidFill>
                  <a:schemeClr val="tx1"/>
                </a:solidFill>
              </a:rPr>
              <a:t>skandalon</a:t>
            </a:r>
            <a:r>
              <a:rPr lang="en-US" sz="3200" dirty="0">
                <a:solidFill>
                  <a:schemeClr val="tx1"/>
                </a:solidFill>
              </a:rPr>
              <a:t> (</a:t>
            </a:r>
            <a:r>
              <a:rPr lang="en-US" sz="3200" dirty="0" err="1">
                <a:solidFill>
                  <a:schemeClr val="tx1"/>
                </a:solidFill>
              </a:rPr>
              <a:t>skan</a:t>
            </a:r>
            <a:r>
              <a:rPr lang="en-US" sz="3200" dirty="0">
                <a:solidFill>
                  <a:schemeClr val="tx1"/>
                </a:solidFill>
              </a:rPr>
              <a:t>'-dal-on) (“scandal”); probably from a derivative of NT:2578; a trap-stick (bent sapling), i.e. snare (figuratively, cause of displeasure or sin): </a:t>
            </a:r>
            <a:r>
              <a:rPr lang="en-US" dirty="0">
                <a:solidFill>
                  <a:schemeClr val="tx1"/>
                </a:solidFill>
              </a:rPr>
              <a:t>(Strong)</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14</a:t>
            </a:fld>
            <a:endParaRPr lang="en-US"/>
          </a:p>
        </p:txBody>
      </p:sp>
    </p:spTree>
    <p:extLst>
      <p:ext uri="{BB962C8B-B14F-4D97-AF65-F5344CB8AC3E}">
        <p14:creationId xmlns:p14="http://schemas.microsoft.com/office/powerpoint/2010/main" val="3861664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2" y="1690690"/>
            <a:ext cx="8692737" cy="4942892"/>
          </a:xfrm>
        </p:spPr>
        <p:txBody>
          <a:bodyPr>
            <a:spAutoFit/>
          </a:bodyPr>
          <a:lstStyle/>
          <a:p>
            <a:pPr marL="137160" indent="0">
              <a:buNone/>
            </a:pPr>
            <a:r>
              <a:rPr lang="en-US" sz="3200" dirty="0">
                <a:solidFill>
                  <a:schemeClr val="tx1"/>
                </a:solidFill>
              </a:rPr>
              <a:t>Luke 17:1, </a:t>
            </a:r>
            <a:r>
              <a:rPr lang="en-US" sz="3200" i="1" dirty="0">
                <a:solidFill>
                  <a:schemeClr val="tx1"/>
                </a:solidFill>
              </a:rPr>
              <a:t>”And he said unto his disciples, It is impossible but that occasions of </a:t>
            </a:r>
            <a:r>
              <a:rPr lang="en-US" sz="3200" i="1" u="sng" dirty="0">
                <a:solidFill>
                  <a:schemeClr val="tx1"/>
                </a:solidFill>
              </a:rPr>
              <a:t>stumbling</a:t>
            </a:r>
            <a:r>
              <a:rPr lang="en-US" sz="3200" i="1" dirty="0">
                <a:solidFill>
                  <a:schemeClr val="tx1"/>
                </a:solidFill>
              </a:rPr>
              <a:t> should come; but woe unto him, through whom they come!”</a:t>
            </a:r>
            <a:r>
              <a:rPr lang="en-US" sz="3200" dirty="0">
                <a:solidFill>
                  <a:schemeClr val="tx1"/>
                </a:solidFill>
              </a:rPr>
              <a:t> cf. Matthew 18:5-7</a:t>
            </a:r>
          </a:p>
          <a:p>
            <a:pPr marL="137160" indent="0">
              <a:buNone/>
            </a:pPr>
            <a:endParaRPr lang="en-US" i="1" dirty="0">
              <a:solidFill>
                <a:schemeClr val="tx1"/>
              </a:solidFill>
            </a:endParaRPr>
          </a:p>
          <a:p>
            <a:r>
              <a:rPr lang="en-US" sz="3200" b="1" dirty="0">
                <a:solidFill>
                  <a:schemeClr val="tx1"/>
                </a:solidFill>
              </a:rPr>
              <a:t>The World Is Filled With Occasions of Stumbling.</a:t>
            </a:r>
          </a:p>
          <a:p>
            <a:r>
              <a:rPr lang="en-US" sz="2800" dirty="0">
                <a:solidFill>
                  <a:schemeClr val="tx1"/>
                </a:solidFill>
              </a:rPr>
              <a:t>An immature Christian must be aware that occasions of stumbling come in many forms: False doctrines, Loose morals, Older Christians who are weak or indifferent, Peer pressure from people of the world.</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15</a:t>
            </a:fld>
            <a:endParaRPr lang="en-US"/>
          </a:p>
        </p:txBody>
      </p:sp>
    </p:spTree>
    <p:extLst>
      <p:ext uri="{BB962C8B-B14F-4D97-AF65-F5344CB8AC3E}">
        <p14:creationId xmlns:p14="http://schemas.microsoft.com/office/powerpoint/2010/main" val="993684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2" y="1690690"/>
            <a:ext cx="8692737" cy="3992888"/>
          </a:xfrm>
        </p:spPr>
        <p:txBody>
          <a:bodyPr>
            <a:spAutoFit/>
          </a:bodyPr>
          <a:lstStyle/>
          <a:p>
            <a:r>
              <a:rPr lang="en-US" sz="3200" b="1" u="sng" dirty="0">
                <a:solidFill>
                  <a:schemeClr val="tx1"/>
                </a:solidFill>
              </a:rPr>
              <a:t>Responsibility for Sin</a:t>
            </a:r>
          </a:p>
          <a:p>
            <a:pPr marL="0" indent="0">
              <a:buNone/>
            </a:pPr>
            <a:endParaRPr lang="en-US" dirty="0">
              <a:solidFill>
                <a:schemeClr val="tx1"/>
              </a:solidFill>
            </a:endParaRPr>
          </a:p>
          <a:p>
            <a:r>
              <a:rPr lang="en-US" sz="2800" dirty="0">
                <a:solidFill>
                  <a:schemeClr val="tx1"/>
                </a:solidFill>
              </a:rPr>
              <a:t>The fact that one can become an occasion for another person falling into sin does not excuse that person from the guilt of his sin.</a:t>
            </a:r>
          </a:p>
          <a:p>
            <a:r>
              <a:rPr lang="en-US" sz="2800" dirty="0">
                <a:solidFill>
                  <a:schemeClr val="tx1"/>
                </a:solidFill>
              </a:rPr>
              <a:t>Should I become an occasion for another person stumbling, he still would be accountable for his sin.</a:t>
            </a:r>
          </a:p>
          <a:p>
            <a:r>
              <a:rPr lang="en-US" sz="2800" dirty="0">
                <a:solidFill>
                  <a:schemeClr val="tx1"/>
                </a:solidFill>
              </a:rPr>
              <a:t>However, I would be held accountable for my sin – my sin of causing him to stumble.</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16</a:t>
            </a:fld>
            <a:endParaRPr lang="en-US"/>
          </a:p>
        </p:txBody>
      </p:sp>
    </p:spTree>
    <p:extLst>
      <p:ext uri="{BB962C8B-B14F-4D97-AF65-F5344CB8AC3E}">
        <p14:creationId xmlns:p14="http://schemas.microsoft.com/office/powerpoint/2010/main" val="3479031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486888" y="1703074"/>
            <a:ext cx="8336478" cy="5117298"/>
          </a:xfrm>
        </p:spPr>
        <p:txBody>
          <a:bodyPr>
            <a:spAutoFit/>
          </a:bodyPr>
          <a:lstStyle/>
          <a:p>
            <a:pPr marL="137160" indent="0">
              <a:buNone/>
            </a:pPr>
            <a:r>
              <a:rPr lang="en-US" sz="3200" dirty="0">
                <a:solidFill>
                  <a:schemeClr val="tx1"/>
                </a:solidFill>
              </a:rPr>
              <a:t>Luke 17:2, </a:t>
            </a:r>
            <a:r>
              <a:rPr lang="en-US" sz="3200" i="1" dirty="0">
                <a:solidFill>
                  <a:schemeClr val="tx1"/>
                </a:solidFill>
              </a:rPr>
              <a:t>“It were well for him if a millstone were hanged about his neck, and he were thrown into the sea, rather than that he should </a:t>
            </a:r>
            <a:r>
              <a:rPr lang="en-US" sz="3200" i="1" u="sng" dirty="0">
                <a:solidFill>
                  <a:schemeClr val="tx1"/>
                </a:solidFill>
              </a:rPr>
              <a:t>cause one of these little ones</a:t>
            </a:r>
            <a:r>
              <a:rPr lang="en-US" sz="3200" i="1" dirty="0">
                <a:solidFill>
                  <a:schemeClr val="tx1"/>
                </a:solidFill>
              </a:rPr>
              <a:t> to stumble.”</a:t>
            </a:r>
          </a:p>
          <a:p>
            <a:pPr marL="137160" indent="0">
              <a:buNone/>
            </a:pPr>
            <a:endParaRPr lang="en-US" sz="2800" i="1" dirty="0">
              <a:solidFill>
                <a:schemeClr val="tx1"/>
              </a:solidFill>
            </a:endParaRPr>
          </a:p>
          <a:p>
            <a:r>
              <a:rPr lang="en-US" sz="3200" dirty="0">
                <a:solidFill>
                  <a:schemeClr val="tx1"/>
                </a:solidFill>
              </a:rPr>
              <a:t>A church is privileged to have newborn Christians. They are babes in Christ (1 Peter 2:2) who are weak and need to grow spiritually (Ephesians 4:14). Watching them grow is encouraging to other Christians</a:t>
            </a:r>
            <a:br>
              <a:rPr lang="en-US" sz="3200" dirty="0">
                <a:solidFill>
                  <a:schemeClr val="tx1"/>
                </a:solidFill>
              </a:rPr>
            </a:br>
            <a:r>
              <a:rPr lang="en-US" sz="3200" dirty="0">
                <a:solidFill>
                  <a:schemeClr val="tx1"/>
                </a:solidFill>
              </a:rPr>
              <a:t>(1 Timothy 4:12).</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17</a:t>
            </a:fld>
            <a:endParaRPr lang="en-US"/>
          </a:p>
        </p:txBody>
      </p:sp>
      <p:sp>
        <p:nvSpPr>
          <p:cNvPr id="5" name="Speech Bubble: Rectangle with Corners Rounded 4">
            <a:extLst>
              <a:ext uri="{FF2B5EF4-FFF2-40B4-BE49-F238E27FC236}">
                <a16:creationId xmlns:a16="http://schemas.microsoft.com/office/drawing/2014/main" id="{634693EB-4A71-4A8D-AB75-FB4AEB37A161}"/>
              </a:ext>
            </a:extLst>
          </p:cNvPr>
          <p:cNvSpPr/>
          <p:nvPr/>
        </p:nvSpPr>
        <p:spPr>
          <a:xfrm>
            <a:off x="5783284" y="1007369"/>
            <a:ext cx="2173184" cy="408623"/>
          </a:xfrm>
          <a:prstGeom prst="wedgeRoundRectCallout">
            <a:avLst>
              <a:gd name="adj1" fmla="val -19419"/>
              <a:gd name="adj2" fmla="val 144267"/>
              <a:gd name="adj3" fmla="val 16667"/>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a:t>Matthew 18:8-9</a:t>
            </a:r>
          </a:p>
        </p:txBody>
      </p:sp>
    </p:spTree>
    <p:extLst>
      <p:ext uri="{BB962C8B-B14F-4D97-AF65-F5344CB8AC3E}">
        <p14:creationId xmlns:p14="http://schemas.microsoft.com/office/powerpoint/2010/main" val="1389645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486888" y="1787916"/>
            <a:ext cx="8336478" cy="5016758"/>
          </a:xfrm>
        </p:spPr>
        <p:txBody>
          <a:bodyPr>
            <a:spAutoFit/>
          </a:bodyPr>
          <a:lstStyle/>
          <a:p>
            <a:pPr marL="137160" indent="0">
              <a:lnSpc>
                <a:spcPct val="100000"/>
              </a:lnSpc>
              <a:buNone/>
            </a:pPr>
            <a:r>
              <a:rPr lang="en-US" sz="2800" b="1" u="sng" dirty="0">
                <a:solidFill>
                  <a:schemeClr val="tx1"/>
                </a:solidFill>
              </a:rPr>
              <a:t>Things Which Cause People to Stumble</a:t>
            </a:r>
            <a:r>
              <a:rPr lang="en-US" sz="2800" b="1" dirty="0">
                <a:solidFill>
                  <a:schemeClr val="tx1"/>
                </a:solidFill>
              </a:rPr>
              <a:t>:</a:t>
            </a:r>
          </a:p>
          <a:p>
            <a:pPr marL="461963" indent="-325438">
              <a:lnSpc>
                <a:spcPct val="100000"/>
              </a:lnSpc>
              <a:buAutoNum type="arabicPeriod"/>
            </a:pPr>
            <a:r>
              <a:rPr lang="en-US" sz="2800" b="1" dirty="0">
                <a:solidFill>
                  <a:schemeClr val="tx1"/>
                </a:solidFill>
              </a:rPr>
              <a:t>Evil companions. </a:t>
            </a:r>
            <a:r>
              <a:rPr lang="en-US" sz="2800" dirty="0">
                <a:solidFill>
                  <a:schemeClr val="tx1"/>
                </a:solidFill>
              </a:rPr>
              <a:t>The wicked are not content to be involved in sin; they must pull someone down with them. (Proverbs 4:16; cf. 1:10ff)</a:t>
            </a:r>
          </a:p>
          <a:p>
            <a:pPr marL="137160" indent="0">
              <a:lnSpc>
                <a:spcPct val="100000"/>
              </a:lnSpc>
              <a:buNone/>
            </a:pPr>
            <a:r>
              <a:rPr lang="en-US" sz="2800" b="1" dirty="0">
                <a:solidFill>
                  <a:schemeClr val="tx1"/>
                </a:solidFill>
              </a:rPr>
              <a:t>2. Indifferent church members. </a:t>
            </a:r>
            <a:r>
              <a:rPr lang="en-US" sz="2800" dirty="0">
                <a:solidFill>
                  <a:schemeClr val="tx1"/>
                </a:solidFill>
              </a:rPr>
              <a:t>(Revelation 3:14-15)</a:t>
            </a:r>
          </a:p>
          <a:p>
            <a:pPr marL="137160" indent="0">
              <a:lnSpc>
                <a:spcPct val="100000"/>
              </a:lnSpc>
              <a:buNone/>
            </a:pPr>
            <a:r>
              <a:rPr lang="en-US" sz="2800" b="1" dirty="0">
                <a:solidFill>
                  <a:schemeClr val="tx1"/>
                </a:solidFill>
              </a:rPr>
              <a:t>3. Church squabbles. </a:t>
            </a:r>
            <a:r>
              <a:rPr lang="en-US" sz="2800" dirty="0">
                <a:solidFill>
                  <a:schemeClr val="tx1"/>
                </a:solidFill>
              </a:rPr>
              <a:t>(Galatians 5:15)</a:t>
            </a:r>
          </a:p>
          <a:p>
            <a:pPr marL="519113" indent="-382588">
              <a:lnSpc>
                <a:spcPct val="100000"/>
              </a:lnSpc>
              <a:buNone/>
            </a:pPr>
            <a:r>
              <a:rPr lang="en-US" sz="2800" b="1" dirty="0">
                <a:solidFill>
                  <a:schemeClr val="tx1"/>
                </a:solidFill>
              </a:rPr>
              <a:t>4. False doctrine</a:t>
            </a:r>
            <a:r>
              <a:rPr lang="en-US" sz="2800" dirty="0">
                <a:solidFill>
                  <a:schemeClr val="tx1"/>
                </a:solidFill>
              </a:rPr>
              <a:t>. (Ephesians 4:15; 2 Timothy 2:16ff; Titus 3:10ff; Romans 16:17-18)</a:t>
            </a:r>
          </a:p>
          <a:p>
            <a:pPr marL="137160" indent="0">
              <a:lnSpc>
                <a:spcPct val="100000"/>
              </a:lnSpc>
              <a:buNone/>
            </a:pPr>
            <a:r>
              <a:rPr lang="en-US" sz="2800" b="1" dirty="0">
                <a:solidFill>
                  <a:schemeClr val="tx1"/>
                </a:solidFill>
              </a:rPr>
              <a:t>5. Hypocrites in the church. </a:t>
            </a:r>
            <a:r>
              <a:rPr lang="en-US" sz="2800" dirty="0">
                <a:solidFill>
                  <a:schemeClr val="tx1"/>
                </a:solidFill>
              </a:rPr>
              <a:t>(Matthew 6:23)</a:t>
            </a:r>
          </a:p>
          <a:p>
            <a:pPr marL="137160" indent="0">
              <a:lnSpc>
                <a:spcPct val="100000"/>
              </a:lnSpc>
              <a:buNone/>
            </a:pPr>
            <a:r>
              <a:rPr lang="en-US" sz="2800" b="1" dirty="0">
                <a:solidFill>
                  <a:schemeClr val="tx1"/>
                </a:solidFill>
              </a:rPr>
              <a:t>6. Weak Christians. </a:t>
            </a:r>
            <a:r>
              <a:rPr lang="en-US" sz="2800" dirty="0">
                <a:solidFill>
                  <a:schemeClr val="tx1"/>
                </a:solidFill>
              </a:rPr>
              <a:t>(Galatians 2:11-14)</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18</a:t>
            </a:fld>
            <a:endParaRPr lang="en-US"/>
          </a:p>
        </p:txBody>
      </p:sp>
    </p:spTree>
    <p:extLst>
      <p:ext uri="{BB962C8B-B14F-4D97-AF65-F5344CB8AC3E}">
        <p14:creationId xmlns:p14="http://schemas.microsoft.com/office/powerpoint/2010/main" val="451756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131975" y="1640461"/>
            <a:ext cx="8870623" cy="5170646"/>
          </a:xfrm>
        </p:spPr>
        <p:txBody>
          <a:bodyPr wrap="square">
            <a:spAutoFit/>
          </a:bodyPr>
          <a:lstStyle/>
          <a:p>
            <a:pPr marL="137160" indent="0">
              <a:lnSpc>
                <a:spcPct val="100000"/>
              </a:lnSpc>
              <a:spcBef>
                <a:spcPts val="0"/>
              </a:spcBef>
              <a:buNone/>
            </a:pPr>
            <a:r>
              <a:rPr lang="en-US" sz="3300" dirty="0">
                <a:solidFill>
                  <a:schemeClr val="tx1"/>
                </a:solidFill>
              </a:rPr>
              <a:t>Luke 17:3-4, </a:t>
            </a:r>
            <a:r>
              <a:rPr lang="en-US" sz="3300" i="1" dirty="0">
                <a:solidFill>
                  <a:schemeClr val="tx1"/>
                </a:solidFill>
              </a:rPr>
              <a:t>“Take heed to yourselves: if thy brother sin, rebuke him; and if he repent, forgive him. And if he sin against thee seven times in the day, and seven times turn again to thee, saying, I repent; thou shalt forgive him.”</a:t>
            </a:r>
          </a:p>
          <a:p>
            <a:pPr marL="137160" indent="0">
              <a:lnSpc>
                <a:spcPct val="100000"/>
              </a:lnSpc>
              <a:spcBef>
                <a:spcPts val="0"/>
              </a:spcBef>
              <a:buNone/>
            </a:pPr>
            <a:endParaRPr lang="en-US" sz="3300" i="1" dirty="0">
              <a:solidFill>
                <a:schemeClr val="tx1"/>
              </a:solidFill>
            </a:endParaRPr>
          </a:p>
          <a:p>
            <a:pPr>
              <a:lnSpc>
                <a:spcPct val="100000"/>
              </a:lnSpc>
              <a:spcBef>
                <a:spcPts val="0"/>
              </a:spcBef>
            </a:pPr>
            <a:r>
              <a:rPr lang="en-US" sz="3300" b="1" i="1" dirty="0">
                <a:solidFill>
                  <a:schemeClr val="tx1"/>
                </a:solidFill>
              </a:rPr>
              <a:t>“If thy brother sin …”</a:t>
            </a:r>
          </a:p>
          <a:p>
            <a:pPr>
              <a:lnSpc>
                <a:spcPct val="100000"/>
              </a:lnSpc>
              <a:spcBef>
                <a:spcPts val="0"/>
              </a:spcBef>
            </a:pPr>
            <a:r>
              <a:rPr lang="en-US" sz="3300" b="1" i="1" dirty="0">
                <a:solidFill>
                  <a:schemeClr val="tx1"/>
                </a:solidFill>
              </a:rPr>
              <a:t>“Rebuke him …”</a:t>
            </a:r>
          </a:p>
          <a:p>
            <a:pPr>
              <a:lnSpc>
                <a:spcPct val="100000"/>
              </a:lnSpc>
              <a:spcBef>
                <a:spcPts val="0"/>
              </a:spcBef>
            </a:pPr>
            <a:r>
              <a:rPr lang="en-US" sz="3300" b="1" i="1" dirty="0">
                <a:solidFill>
                  <a:schemeClr val="tx1"/>
                </a:solidFill>
              </a:rPr>
              <a:t>“If he repent …”</a:t>
            </a:r>
          </a:p>
          <a:p>
            <a:pPr>
              <a:lnSpc>
                <a:spcPct val="100000"/>
              </a:lnSpc>
              <a:spcBef>
                <a:spcPts val="0"/>
              </a:spcBef>
            </a:pPr>
            <a:r>
              <a:rPr lang="en-US" sz="3300" b="1" i="1" dirty="0">
                <a:solidFill>
                  <a:schemeClr val="tx1"/>
                </a:solidFill>
              </a:rPr>
              <a:t>“forgive him …”</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fld id="{5951F227-E1D8-443B-A186-C40DF9C0D22F}" type="slidenum">
              <a:rPr lang="en-US" smtClean="0"/>
              <a:pPr/>
              <a:t>19</a:t>
            </a:fld>
            <a:endParaRPr lang="en-US"/>
          </a:p>
        </p:txBody>
      </p:sp>
    </p:spTree>
    <p:extLst>
      <p:ext uri="{BB962C8B-B14F-4D97-AF65-F5344CB8AC3E}">
        <p14:creationId xmlns:p14="http://schemas.microsoft.com/office/powerpoint/2010/main" val="582802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The Rich Man And Lazarus</a:t>
            </a:r>
          </a:p>
        </p:txBody>
      </p:sp>
      <p:sp>
        <p:nvSpPr>
          <p:cNvPr id="3" name="Content Placeholder 2"/>
          <p:cNvSpPr>
            <a:spLocks noGrp="1"/>
          </p:cNvSpPr>
          <p:nvPr>
            <p:ph sz="half" idx="1"/>
          </p:nvPr>
        </p:nvSpPr>
        <p:spPr>
          <a:xfrm>
            <a:off x="76200" y="1600200"/>
            <a:ext cx="4495800" cy="2837700"/>
          </a:xfrm>
        </p:spPr>
        <p:txBody>
          <a:bodyPr>
            <a:spAutoFit/>
          </a:bodyPr>
          <a:lstStyle/>
          <a:p>
            <a:pPr>
              <a:buNone/>
            </a:pPr>
            <a:r>
              <a:rPr lang="en-US" sz="3200" u="sng" dirty="0"/>
              <a:t>A certain rich man</a:t>
            </a:r>
            <a:r>
              <a:rPr lang="en-US" sz="3200" dirty="0"/>
              <a:t>.</a:t>
            </a:r>
            <a:br>
              <a:rPr lang="en-US" sz="3200" dirty="0"/>
            </a:br>
            <a:r>
              <a:rPr lang="en-US" sz="3200" dirty="0"/>
              <a:t>Luke 16:19</a:t>
            </a:r>
          </a:p>
          <a:p>
            <a:r>
              <a:rPr lang="en-US" dirty="0"/>
              <a:t>Clothed in purple and fine linen.</a:t>
            </a:r>
          </a:p>
          <a:p>
            <a:r>
              <a:rPr lang="en-US" dirty="0"/>
              <a:t>Fared sumptuously every day.</a:t>
            </a:r>
          </a:p>
        </p:txBody>
      </p:sp>
      <p:sp>
        <p:nvSpPr>
          <p:cNvPr id="4" name="Content Placeholder 3"/>
          <p:cNvSpPr>
            <a:spLocks noGrp="1"/>
          </p:cNvSpPr>
          <p:nvPr>
            <p:ph sz="half" idx="2"/>
          </p:nvPr>
        </p:nvSpPr>
        <p:spPr>
          <a:xfrm>
            <a:off x="4572000" y="1600200"/>
            <a:ext cx="4495800" cy="3890296"/>
          </a:xfrm>
        </p:spPr>
        <p:txBody>
          <a:bodyPr>
            <a:spAutoFit/>
          </a:bodyPr>
          <a:lstStyle/>
          <a:p>
            <a:pPr>
              <a:buNone/>
            </a:pPr>
            <a:r>
              <a:rPr lang="en-US" sz="3200" u="sng" dirty="0"/>
              <a:t>A certain beggar named Lazarus</a:t>
            </a:r>
            <a:r>
              <a:rPr lang="en-US" sz="3200" dirty="0"/>
              <a:t>.</a:t>
            </a:r>
            <a:br>
              <a:rPr lang="en-US" sz="3200" dirty="0"/>
            </a:br>
            <a:r>
              <a:rPr lang="en-US" sz="3200" dirty="0"/>
              <a:t>Luke 16:20-21</a:t>
            </a:r>
          </a:p>
          <a:p>
            <a:r>
              <a:rPr lang="en-US" dirty="0"/>
              <a:t>Full of sores.</a:t>
            </a:r>
          </a:p>
          <a:p>
            <a:r>
              <a:rPr lang="en-US" dirty="0"/>
              <a:t>Laid at the rich man’s gate.</a:t>
            </a:r>
          </a:p>
          <a:p>
            <a:r>
              <a:rPr lang="en-US" dirty="0"/>
              <a:t>Desired crumbs.</a:t>
            </a:r>
          </a:p>
          <a:p>
            <a:r>
              <a:rPr lang="en-US" dirty="0"/>
              <a:t>Dogs licked his sores.</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356261" y="948931"/>
            <a:ext cx="8383978" cy="4598182"/>
          </a:xfrm>
        </p:spPr>
        <p:txBody>
          <a:bodyPr>
            <a:spAutoFit/>
          </a:bodyPr>
          <a:lstStyle/>
          <a:p>
            <a:pPr>
              <a:buNone/>
            </a:pPr>
            <a:r>
              <a:rPr lang="en-US" sz="3600" b="1" i="1" dirty="0">
                <a:solidFill>
                  <a:schemeClr val="tx1"/>
                </a:solidFill>
              </a:rPr>
              <a:t>“If thy brother sin …”</a:t>
            </a:r>
          </a:p>
          <a:p>
            <a:pPr>
              <a:buFontTx/>
              <a:buNone/>
            </a:pPr>
            <a:r>
              <a:rPr lang="en-US" sz="3600" b="1" u="sng" dirty="0">
                <a:solidFill>
                  <a:schemeClr val="tx1"/>
                </a:solidFill>
              </a:rPr>
              <a:t>Sin is a terrible burden for any to carry</a:t>
            </a:r>
            <a:r>
              <a:rPr lang="en-US" sz="3600" b="1" dirty="0">
                <a:solidFill>
                  <a:schemeClr val="tx1"/>
                </a:solidFill>
              </a:rPr>
              <a:t>.</a:t>
            </a:r>
          </a:p>
          <a:p>
            <a:r>
              <a:rPr lang="en-US" sz="3200" dirty="0">
                <a:solidFill>
                  <a:schemeClr val="tx1"/>
                </a:solidFill>
              </a:rPr>
              <a:t>The magnitude of sin is seen in the result of sin.</a:t>
            </a:r>
            <a:br>
              <a:rPr lang="en-US" sz="3200" dirty="0">
                <a:solidFill>
                  <a:schemeClr val="tx1"/>
                </a:solidFill>
              </a:rPr>
            </a:br>
            <a:r>
              <a:rPr lang="en-US" sz="3200" dirty="0">
                <a:solidFill>
                  <a:schemeClr val="tx1"/>
                </a:solidFill>
              </a:rPr>
              <a:t>Ezekiel 18:20; Isaiah 59:1-2; Romans 6:23</a:t>
            </a:r>
          </a:p>
          <a:p>
            <a:r>
              <a:rPr lang="en-US" sz="3200" dirty="0">
                <a:solidFill>
                  <a:schemeClr val="tx1"/>
                </a:solidFill>
              </a:rPr>
              <a:t>Man cannot pay the debt of sin.</a:t>
            </a:r>
            <a:br>
              <a:rPr lang="en-US" sz="3200" dirty="0">
                <a:solidFill>
                  <a:schemeClr val="tx1"/>
                </a:solidFill>
              </a:rPr>
            </a:br>
            <a:r>
              <a:rPr lang="en-US" sz="3200" dirty="0">
                <a:solidFill>
                  <a:schemeClr val="tx1"/>
                </a:solidFill>
              </a:rPr>
              <a:t>cf. Matthew 16:26</a:t>
            </a:r>
          </a:p>
          <a:p>
            <a:r>
              <a:rPr lang="en-US" sz="3200" dirty="0">
                <a:solidFill>
                  <a:schemeClr val="tx1"/>
                </a:solidFill>
              </a:rPr>
              <a:t>We need the blood of Christ.</a:t>
            </a:r>
            <a:br>
              <a:rPr lang="en-US" sz="3200" dirty="0">
                <a:solidFill>
                  <a:schemeClr val="tx1"/>
                </a:solidFill>
              </a:rPr>
            </a:br>
            <a:r>
              <a:rPr lang="en-US" sz="3200" dirty="0">
                <a:solidFill>
                  <a:schemeClr val="tx1"/>
                </a:solidFill>
              </a:rPr>
              <a:t>Romans 3:23-26; Ephesians 1:7; 1 Peter 1:18-19.</a:t>
            </a:r>
          </a:p>
          <a:p>
            <a:pPr lvl="1"/>
            <a:r>
              <a:rPr lang="en-US" sz="2800" dirty="0">
                <a:solidFill>
                  <a:schemeClr val="tx1"/>
                </a:solidFill>
              </a:rPr>
              <a:t>Man’s need is constant. 1 John 1:8-9</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0B7FAC3B-78BE-49BE-A698-61AB6F804081}"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Effect transition="in" filter="slide(fromBottom)">
                                      <p:cBhvr>
                                        <p:cTn id="7" dur="500"/>
                                        <p:tgtEl>
                                          <p:spTgt spid="307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Effect transition="in" filter="slide(fromBottom)">
                                      <p:cBhvr>
                                        <p:cTn id="12" dur="500"/>
                                        <p:tgtEl>
                                          <p:spTgt spid="307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animEffect transition="in" filter="slide(fromBottom)">
                                      <p:cBhvr>
                                        <p:cTn id="17" dur="500"/>
                                        <p:tgtEl>
                                          <p:spTgt spid="3075">
                                            <p:txEl>
                                              <p:pRg st="4" end="4"/>
                                            </p:txEl>
                                          </p:spTgt>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3075">
                                            <p:txEl>
                                              <p:pRg st="5" end="5"/>
                                            </p:txEl>
                                          </p:spTgt>
                                        </p:tgtEl>
                                        <p:attrNameLst>
                                          <p:attrName>style.visibility</p:attrName>
                                        </p:attrNameLst>
                                      </p:cBhvr>
                                      <p:to>
                                        <p:strVal val="visible"/>
                                      </p:to>
                                    </p:set>
                                    <p:animEffect transition="in" filter="slide(fromBottom)">
                                      <p:cBhvr>
                                        <p:cTn id="20" dur="500"/>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839200" cy="5386090"/>
          </a:xfrm>
        </p:spPr>
        <p:txBody>
          <a:bodyPr wrap="square">
            <a:spAutoFit/>
          </a:bodyPr>
          <a:lstStyle/>
          <a:p>
            <a:pPr>
              <a:spcBef>
                <a:spcPts val="0"/>
              </a:spcBef>
              <a:buNone/>
            </a:pPr>
            <a:r>
              <a:rPr lang="en-US" sz="3600" u="sng" dirty="0"/>
              <a:t>All must die</a:t>
            </a:r>
            <a:r>
              <a:rPr lang="en-US" sz="3600" dirty="0"/>
              <a:t>. Luke 16:22; Ecclesiastes 9:5</a:t>
            </a:r>
            <a:endParaRPr lang="en-US" sz="3600" b="1" dirty="0"/>
          </a:p>
          <a:p>
            <a:pPr>
              <a:spcBef>
                <a:spcPts val="0"/>
              </a:spcBef>
              <a:buNone/>
            </a:pPr>
            <a:endParaRPr lang="en-US" sz="2000" b="1" dirty="0"/>
          </a:p>
          <a:p>
            <a:pPr>
              <a:spcBef>
                <a:spcPts val="0"/>
              </a:spcBef>
              <a:buNone/>
            </a:pPr>
            <a:r>
              <a:rPr lang="en-US" sz="3200" dirty="0"/>
              <a:t>James 4:14, </a:t>
            </a:r>
            <a:r>
              <a:rPr lang="en-US" sz="3200" i="1" dirty="0"/>
              <a:t>“What is your life? for ye are as a vapor that appeareth for a little time, and then vanisheth away.”</a:t>
            </a:r>
          </a:p>
          <a:p>
            <a:pPr>
              <a:spcBef>
                <a:spcPts val="0"/>
              </a:spcBef>
              <a:buNone/>
            </a:pPr>
            <a:r>
              <a:rPr lang="en-US" sz="3200" dirty="0"/>
              <a:t>Psalms 90:10, </a:t>
            </a:r>
            <a:r>
              <a:rPr lang="en-US" sz="3200" i="1" dirty="0"/>
              <a:t>“The days of our years are three score and ten, or even by reason of strength fourscore years: yet is their pride but labor and sorrows, for it is soon gone, and we fly away … Teach us to number our days that we may get us a heart of wisdom.”</a:t>
            </a:r>
            <a:endParaRPr lang="en-US" sz="3200" dirty="0"/>
          </a:p>
        </p:txBody>
      </p:sp>
      <p:sp>
        <p:nvSpPr>
          <p:cNvPr id="5"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85871"/>
          </a:xfrm>
        </p:spPr>
        <p:txBody>
          <a:bodyPr>
            <a:spAutoFit/>
          </a:bodyPr>
          <a:lstStyle/>
          <a:p>
            <a:pPr marL="514350" indent="-514350">
              <a:buNone/>
            </a:pPr>
            <a:r>
              <a:rPr lang="en-US" sz="3600" u="sng" dirty="0"/>
              <a:t>Eternal Punishment Is Real</a:t>
            </a:r>
            <a:r>
              <a:rPr lang="en-US" sz="3600" dirty="0"/>
              <a:t>. Luke 16:23</a:t>
            </a:r>
          </a:p>
          <a:p>
            <a:pPr marL="514350" indent="-514350">
              <a:buNone/>
            </a:pPr>
            <a:endParaRPr lang="en-US" sz="3600" dirty="0"/>
          </a:p>
          <a:p>
            <a:pPr marL="514350" indent="-514350">
              <a:buNone/>
            </a:pPr>
            <a:r>
              <a:rPr lang="en-US" b="1" dirty="0"/>
              <a:t>Matthew 25:41</a:t>
            </a:r>
            <a:r>
              <a:rPr lang="en-US" dirty="0"/>
              <a:t>, </a:t>
            </a:r>
            <a:r>
              <a:rPr lang="en-US" i="1" dirty="0"/>
              <a:t>“</a:t>
            </a:r>
            <a:r>
              <a:rPr lang="en-US" b="1" i="1" dirty="0"/>
              <a:t>Then shall he say also unto them on the left hand, Depart from me, ye cursed, into the eternal fire which is prepared for the devil and his angels</a:t>
            </a:r>
            <a:r>
              <a:rPr lang="en-US" i="1" dirty="0"/>
              <a:t>”</a:t>
            </a:r>
          </a:p>
          <a:p>
            <a:pPr marL="514350" indent="-514350">
              <a:buNone/>
            </a:pPr>
            <a:endParaRPr lang="en-US" dirty="0"/>
          </a:p>
          <a:p>
            <a:pPr marL="514350" indent="-514350">
              <a:buNone/>
            </a:pPr>
            <a:r>
              <a:rPr lang="en-US" b="1" dirty="0"/>
              <a:t>Psalms 53:1</a:t>
            </a:r>
            <a:r>
              <a:rPr lang="en-US" dirty="0"/>
              <a:t>,</a:t>
            </a:r>
            <a:r>
              <a:rPr lang="en-US" i="1" dirty="0"/>
              <a:t> “</a:t>
            </a:r>
            <a:r>
              <a:rPr lang="en-US" b="1" i="1" dirty="0"/>
              <a:t>The fool hath said in his heart, there is no God</a:t>
            </a:r>
            <a:r>
              <a:rPr lang="en-US" i="1" dirty="0"/>
              <a:t>.”</a:t>
            </a:r>
          </a:p>
        </p:txBody>
      </p:sp>
      <p:sp>
        <p:nvSpPr>
          <p:cNvPr id="5" name="Title 1"/>
          <p:cNvSpPr>
            <a:spLocks noGrp="1"/>
          </p:cNvSpPr>
          <p:nvPr>
            <p:ph type="title"/>
          </p:nvPr>
        </p:nvSpPr>
        <p:spPr>
          <a:xfrm>
            <a:off x="457200" y="491579"/>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985433"/>
          </a:xfrm>
        </p:spPr>
        <p:txBody>
          <a:bodyPr>
            <a:spAutoFit/>
          </a:bodyPr>
          <a:lstStyle/>
          <a:p>
            <a:pPr>
              <a:buNone/>
            </a:pPr>
            <a:r>
              <a:rPr lang="en-US" sz="3600" u="sng" dirty="0"/>
              <a:t>Too Late To Pray</a:t>
            </a:r>
            <a:r>
              <a:rPr lang="en-US" sz="3600" dirty="0"/>
              <a:t>. Luke 16:24-25</a:t>
            </a:r>
          </a:p>
          <a:p>
            <a:pPr>
              <a:buNone/>
            </a:pPr>
            <a:endParaRPr lang="en-US" sz="3600" dirty="0"/>
          </a:p>
          <a:p>
            <a:r>
              <a:rPr lang="en-US" sz="3200" dirty="0"/>
              <a:t>Called on Abraham for help.</a:t>
            </a:r>
          </a:p>
          <a:p>
            <a:r>
              <a:rPr lang="en-US" sz="3200" dirty="0"/>
              <a:t>God does not hear sinners. John 9:31; </a:t>
            </a:r>
            <a:br>
              <a:rPr lang="en-US" sz="3200" dirty="0"/>
            </a:br>
            <a:r>
              <a:rPr lang="en-US" sz="3200" dirty="0"/>
              <a:t>Proverbs 28:9</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477875"/>
          </a:xfrm>
        </p:spPr>
        <p:txBody>
          <a:bodyPr>
            <a:spAutoFit/>
          </a:bodyPr>
          <a:lstStyle/>
          <a:p>
            <a:pPr>
              <a:buNone/>
            </a:pPr>
            <a:r>
              <a:rPr lang="en-US" sz="3600" u="sng" dirty="0"/>
              <a:t>No Second Chance</a:t>
            </a:r>
            <a:r>
              <a:rPr lang="en-US" sz="3600" dirty="0"/>
              <a:t>. Luke 16:26</a:t>
            </a:r>
          </a:p>
          <a:p>
            <a:pPr>
              <a:buNone/>
            </a:pPr>
            <a:endParaRPr lang="en-US" sz="3600" dirty="0"/>
          </a:p>
          <a:p>
            <a:r>
              <a:rPr lang="en-US" sz="3200" dirty="0"/>
              <a:t>Appointed once to die, then judgment. </a:t>
            </a:r>
            <a:br>
              <a:rPr lang="en-US" sz="3200" dirty="0"/>
            </a:br>
            <a:r>
              <a:rPr lang="en-US" sz="3200" dirty="0"/>
              <a:t>Hebrews 9:27</a:t>
            </a:r>
          </a:p>
          <a:p>
            <a:r>
              <a:rPr lang="en-US" sz="3200" dirty="0"/>
              <a:t>All will stand before judgment. </a:t>
            </a:r>
            <a:br>
              <a:rPr lang="en-US" sz="3200" dirty="0"/>
            </a:br>
            <a:r>
              <a:rPr lang="en-US" sz="3200" dirty="0"/>
              <a:t>2 Corinthians 5:10</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659737"/>
          </a:xfrm>
        </p:spPr>
        <p:txBody>
          <a:bodyPr>
            <a:spAutoFit/>
          </a:bodyPr>
          <a:lstStyle/>
          <a:p>
            <a:pPr>
              <a:buNone/>
            </a:pPr>
            <a:r>
              <a:rPr lang="en-US" sz="3600" u="sng" dirty="0"/>
              <a:t>Word of God is true</a:t>
            </a:r>
            <a:r>
              <a:rPr lang="en-US" sz="3600" dirty="0"/>
              <a:t>. Luke 16:29</a:t>
            </a:r>
          </a:p>
          <a:p>
            <a:pPr>
              <a:buNone/>
            </a:pPr>
            <a:endParaRPr lang="en-US" sz="3600" dirty="0"/>
          </a:p>
          <a:p>
            <a:r>
              <a:rPr lang="en-US" sz="3200" dirty="0"/>
              <a:t>God’s law is the standard of Judgment. </a:t>
            </a:r>
            <a:br>
              <a:rPr lang="en-US" sz="3200" dirty="0"/>
            </a:br>
            <a:r>
              <a:rPr lang="en-US" sz="3200" dirty="0"/>
              <a:t>John 12:48</a:t>
            </a:r>
          </a:p>
          <a:p>
            <a:r>
              <a:rPr lang="en-US" sz="3200" dirty="0"/>
              <a:t>God’s law is able to save. James 1:21</a:t>
            </a:r>
          </a:p>
          <a:p>
            <a:r>
              <a:rPr lang="en-US" sz="3200" dirty="0"/>
              <a:t>God’s law is perfect. James 1:25</a:t>
            </a:r>
          </a:p>
          <a:p>
            <a:r>
              <a:rPr lang="en-US" sz="3200" dirty="0"/>
              <a:t>Christ’s words are the ONLY words of salvation. John 6:66-68</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027" y="1143000"/>
            <a:ext cx="8686800" cy="4647426"/>
          </a:xfrm>
        </p:spPr>
        <p:txBody>
          <a:bodyPr>
            <a:spAutoFit/>
          </a:bodyPr>
          <a:lstStyle/>
          <a:p>
            <a:pPr>
              <a:spcBef>
                <a:spcPts val="0"/>
              </a:spcBef>
              <a:buNone/>
            </a:pPr>
            <a:r>
              <a:rPr lang="en-US" sz="3600" u="sng" dirty="0"/>
              <a:t>Cannot warn others</a:t>
            </a:r>
            <a:r>
              <a:rPr lang="en-US" sz="3600" dirty="0"/>
              <a:t>. Luke 16:27-31</a:t>
            </a:r>
          </a:p>
          <a:p>
            <a:pPr>
              <a:spcBef>
                <a:spcPts val="0"/>
              </a:spcBef>
              <a:buNone/>
            </a:pPr>
            <a:endParaRPr lang="en-US" sz="3600" dirty="0"/>
          </a:p>
          <a:p>
            <a:pPr>
              <a:spcBef>
                <a:spcPts val="0"/>
              </a:spcBef>
            </a:pPr>
            <a:r>
              <a:rPr lang="en-US" sz="3200" dirty="0"/>
              <a:t>Go preach. Mark 16:15</a:t>
            </a:r>
          </a:p>
          <a:p>
            <a:pPr>
              <a:spcBef>
                <a:spcPts val="0"/>
              </a:spcBef>
            </a:pPr>
            <a:r>
              <a:rPr lang="en-US" sz="3200" dirty="0"/>
              <a:t>Preach the gospel. Romans 1:16;</a:t>
            </a:r>
            <a:br>
              <a:rPr lang="en-US" sz="3200" dirty="0"/>
            </a:br>
            <a:r>
              <a:rPr lang="en-US" sz="3200" dirty="0"/>
              <a:t>cf. Acts 17:1-3</a:t>
            </a:r>
          </a:p>
          <a:p>
            <a:pPr>
              <a:spcBef>
                <a:spcPts val="0"/>
              </a:spcBef>
            </a:pPr>
            <a:r>
              <a:rPr lang="en-US" sz="3200" dirty="0"/>
              <a:t>THE ONE HOPE FOR ERRING AND SINFUL MEN – that they may be persuaded. cf. Acts 26:28-29;</a:t>
            </a:r>
            <a:br>
              <a:rPr lang="en-US" sz="3200" dirty="0"/>
            </a:br>
            <a:r>
              <a:rPr lang="en-US" sz="3200" dirty="0"/>
              <a:t>2 Corinthians 5:11</a:t>
            </a:r>
          </a:p>
        </p:txBody>
      </p:sp>
      <p:sp>
        <p:nvSpPr>
          <p:cNvPr id="4" name="Title 1"/>
          <p:cNvSpPr>
            <a:spLocks noGrp="1"/>
          </p:cNvSpPr>
          <p:nvPr>
            <p:ph type="title"/>
          </p:nvPr>
        </p:nvSpPr>
        <p:spPr>
          <a:xfrm>
            <a:off x="457200" y="297359"/>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839200" cy="4955203"/>
          </a:xfrm>
        </p:spPr>
        <p:txBody>
          <a:bodyPr wrap="square">
            <a:spAutoFit/>
          </a:bodyPr>
          <a:lstStyle/>
          <a:p>
            <a:pPr>
              <a:spcBef>
                <a:spcPts val="0"/>
              </a:spcBef>
            </a:pPr>
            <a:r>
              <a:rPr lang="en-US" sz="3600" u="sng" dirty="0"/>
              <a:t>Miracles would have no effect on men’s hearts if they reject the gospel</a:t>
            </a:r>
            <a:r>
              <a:rPr lang="en-US" sz="3600" dirty="0"/>
              <a:t>.</a:t>
            </a:r>
          </a:p>
          <a:p>
            <a:pPr marL="137160" indent="0">
              <a:spcBef>
                <a:spcPts val="0"/>
              </a:spcBef>
              <a:buNone/>
            </a:pPr>
            <a:endParaRPr lang="en-US" sz="2400" dirty="0"/>
          </a:p>
          <a:p>
            <a:pPr>
              <a:spcBef>
                <a:spcPts val="0"/>
              </a:spcBef>
            </a:pPr>
            <a:r>
              <a:rPr lang="en-US" sz="2400" dirty="0"/>
              <a:t>Note: Psalms 78:12-17; Isaiah 63:9-10; Matthew 12:39-40</a:t>
            </a:r>
          </a:p>
          <a:p>
            <a:pPr>
              <a:spcBef>
                <a:spcPts val="0"/>
              </a:spcBef>
            </a:pPr>
            <a:r>
              <a:rPr lang="en-US" sz="2400" u="sng" dirty="0"/>
              <a:t>Jesus died for the nation</a:t>
            </a:r>
            <a:r>
              <a:rPr lang="en-US" sz="2400" dirty="0"/>
              <a:t>. </a:t>
            </a:r>
            <a:r>
              <a:rPr lang="en-US" sz="2400" b="1" dirty="0"/>
              <a:t>John 11:49-51, </a:t>
            </a:r>
            <a:r>
              <a:rPr lang="en-US" sz="2400" b="1" i="1" dirty="0"/>
              <a:t>“But a certain one of them, Caiaphas, being high priest that year, said unto them, Ye know nothing at all, nor do ye take account that it is expedient for you that one man should die for the people, and that the whole nation perish not. Now this he said not of himself: but, being high priest that year, he prophesied that Jesus should die for the nation”</a:t>
            </a:r>
          </a:p>
          <a:p>
            <a:pPr>
              <a:spcBef>
                <a:spcPts val="0"/>
              </a:spcBef>
            </a:pPr>
            <a:r>
              <a:rPr lang="en-US" sz="2400" u="sng" dirty="0"/>
              <a:t>Jesus came back from the dead</a:t>
            </a:r>
            <a:r>
              <a:rPr lang="en-US" sz="2400" b="1" i="1" dirty="0"/>
              <a:t>.</a:t>
            </a:r>
            <a:r>
              <a:rPr lang="en-US" sz="2400" b="1" dirty="0"/>
              <a:t> Matthew 28:11-15</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extLst>
      <p:ext uri="{BB962C8B-B14F-4D97-AF65-F5344CB8AC3E}">
        <p14:creationId xmlns:p14="http://schemas.microsoft.com/office/powerpoint/2010/main" val="4226256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1568</Words>
  <Application>Microsoft Office PowerPoint</Application>
  <PresentationFormat>On-screen Show (4:3)</PresentationFormat>
  <Paragraphs>156</Paragraphs>
  <Slides>20</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Arial</vt:lpstr>
      <vt:lpstr>Book Antiqua</vt:lpstr>
      <vt:lpstr>Calibri</vt:lpstr>
      <vt:lpstr>Corbel</vt:lpstr>
      <vt:lpstr>Lucida Sans</vt:lpstr>
      <vt:lpstr>Wingdings</vt:lpstr>
      <vt:lpstr>Wingdings 2</vt:lpstr>
      <vt:lpstr>Wingdings 3</vt:lpstr>
      <vt:lpstr>Theme2</vt:lpstr>
      <vt:lpstr>Depth</vt:lpstr>
      <vt:lpstr>LESSON 16: 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LESSON 16: Concerning Offenses,  Faith, and Service</vt:lpstr>
      <vt:lpstr>Concerning Offenses Luke 17:1-4</vt:lpstr>
      <vt:lpstr>Concerning Offenses Luke 17:1-4</vt:lpstr>
      <vt:lpstr>Concerning Offenses Luke 17:1-4</vt:lpstr>
      <vt:lpstr>Concerning Offenses Luke 17:1-4</vt:lpstr>
      <vt:lpstr>Concerning Offenses Luke 17:1-4</vt:lpstr>
      <vt:lpstr>Concerning Offenses Luke 17:1-4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16: The Rich Man And Lazarus</dc:title>
  <dc:creator>mgalloway2715@gmail.com</dc:creator>
  <cp:lastModifiedBy>Richard Lidh</cp:lastModifiedBy>
  <cp:revision>26</cp:revision>
  <cp:lastPrinted>2021-10-30T01:36:28Z</cp:lastPrinted>
  <dcterms:created xsi:type="dcterms:W3CDTF">2021-10-20T18:03:48Z</dcterms:created>
  <dcterms:modified xsi:type="dcterms:W3CDTF">2021-10-30T01:36:32Z</dcterms:modified>
</cp:coreProperties>
</file>